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  <p:sldMasterId id="2147483662" r:id="rId2"/>
  </p:sldMasterIdLst>
  <p:notesMasterIdLst>
    <p:notesMasterId r:id="rId4"/>
  </p:notesMasterIdLst>
  <p:sldIdLst>
    <p:sldId id="257" r:id="rId3"/>
  </p:sldIdLst>
  <p:sldSz cx="7772400" cy="10058400"/>
  <p:notesSz cx="6858000" cy="9144000"/>
  <p:embeddedFontLst>
    <p:embeddedFont>
      <p:font typeface="Google Sans" panose="020B0604020202020204" charset="0"/>
      <p:regular r:id="rId5"/>
      <p:bold r:id="rId6"/>
      <p:italic r:id="rId7"/>
      <p:boldItalic r:id="rId8"/>
    </p:embeddedFont>
    <p:embeddedFont>
      <p:font typeface="Google Sans SemiBold" panose="020B0604020202020204" charset="0"/>
      <p:regular r:id="rId9"/>
      <p:bold r:id="rId10"/>
      <p:italic r:id="rId11"/>
      <p:boldItalic r:id="rId12"/>
    </p:embeddedFont>
    <p:embeddedFont>
      <p:font typeface="Lato" panose="020F0502020204030203" pitchFamily="34" charset="0"/>
      <p:regular r:id="rId13"/>
      <p:bold r:id="rId14"/>
      <p:italic r:id="rId15"/>
      <p:boldItalic r:id="rId16"/>
    </p:embeddedFont>
    <p:embeddedFont>
      <p:font typeface="PT Sans Narrow" panose="020B0506020203020204" pitchFamily="34" charset="0"/>
      <p:regular r:id="rId17"/>
      <p:bold r:id="rId18"/>
    </p:embeddedFont>
    <p:embeddedFont>
      <p:font typeface="Roboto" panose="02000000000000000000" pitchFamily="2" charset="0"/>
      <p:regular r:id="rId19"/>
      <p:bold r:id="rId20"/>
      <p:italic r:id="rId21"/>
      <p:boldItalic r:id="rId22"/>
    </p:embeddedFont>
    <p:embeddedFont>
      <p:font typeface="Work Sans" pitchFamily="2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371" autoAdjust="0"/>
    <p:restoredTop sz="94660"/>
  </p:normalViewPr>
  <p:slideViewPr>
    <p:cSldViewPr snapToGrid="0">
      <p:cViewPr>
        <p:scale>
          <a:sx n="76" d="100"/>
          <a:sy n="76" d="100"/>
        </p:scale>
        <p:origin x="688" y="-128"/>
      </p:cViewPr>
      <p:guideLst>
        <p:guide orient="horz" pos="3168"/>
        <p:guide pos="2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openxmlformats.org/officeDocument/2006/relationships/font" Target="fonts/font14.fntdata"/><Relationship Id="rId26" Type="http://schemas.openxmlformats.org/officeDocument/2006/relationships/font" Target="fonts/font22.fntdata"/><Relationship Id="rId3" Type="http://schemas.openxmlformats.org/officeDocument/2006/relationships/slide" Target="slides/slide1.xml"/><Relationship Id="rId21" Type="http://schemas.openxmlformats.org/officeDocument/2006/relationships/font" Target="fonts/font17.fntdata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font" Target="fonts/font13.fntdata"/><Relationship Id="rId25" Type="http://schemas.openxmlformats.org/officeDocument/2006/relationships/font" Target="fonts/font21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2.fntdata"/><Relationship Id="rId20" Type="http://schemas.openxmlformats.org/officeDocument/2006/relationships/font" Target="fonts/font1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24" Type="http://schemas.openxmlformats.org/officeDocument/2006/relationships/font" Target="fonts/font20.fntdata"/><Relationship Id="rId5" Type="http://schemas.openxmlformats.org/officeDocument/2006/relationships/font" Target="fonts/font1.fntdata"/><Relationship Id="rId15" Type="http://schemas.openxmlformats.org/officeDocument/2006/relationships/font" Target="fonts/font11.fntdata"/><Relationship Id="rId23" Type="http://schemas.openxmlformats.org/officeDocument/2006/relationships/font" Target="fonts/font19.fntdata"/><Relationship Id="rId28" Type="http://schemas.openxmlformats.org/officeDocument/2006/relationships/viewProps" Target="viewProps.xml"/><Relationship Id="rId10" Type="http://schemas.openxmlformats.org/officeDocument/2006/relationships/font" Target="fonts/font6.fntdata"/><Relationship Id="rId19" Type="http://schemas.openxmlformats.org/officeDocument/2006/relationships/font" Target="fonts/font15.fntdata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font" Target="fonts/font10.fntdata"/><Relationship Id="rId22" Type="http://schemas.openxmlformats.org/officeDocument/2006/relationships/font" Target="fonts/font1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1e3a6309cc6_3_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1e3a6309cc6_3_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>
            <a:spLocks noGrp="1"/>
          </p:cNvSpPr>
          <p:nvPr>
            <p:ph type="pic" idx="2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" name="Google Shape;67;p3"/>
          <p:cNvCxnSpPr>
            <a:stCxn id="68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9" name="Google Shape;69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8" name="Google Shape;6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>
            <a:spLocks noGrp="1"/>
          </p:cNvSpPr>
          <p:nvPr>
            <p:ph type="pic" idx="2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90350" y="7617450"/>
            <a:ext cx="7581600" cy="22641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2" name="Google Shape;82;p3"/>
          <p:cNvCxnSpPr/>
          <p:nvPr/>
        </p:nvCxnSpPr>
        <p:spPr>
          <a:xfrm flipH="1">
            <a:off x="3028995" y="901911"/>
            <a:ext cx="20400" cy="883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" name="Google Shape;83;p3"/>
          <p:cNvCxnSpPr>
            <a:stCxn id="84" idx="0"/>
          </p:cNvCxnSpPr>
          <p:nvPr/>
        </p:nvCxnSpPr>
        <p:spPr>
          <a:xfrm flipH="1">
            <a:off x="172020" y="903608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5" name="Google Shape;8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9" name="Google Shape;8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90" name="Google Shape;9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7" name="Google Shape;9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0" name="Google Shape;100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01" name="Google Shape;101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5" name="Google Shape;105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10" name="Google Shape;11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" name="Google Shape;112;p3"/>
          <p:cNvSpPr>
            <a:spLocks noGrp="1"/>
          </p:cNvSpPr>
          <p:nvPr>
            <p:ph type="pic" idx="3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" name="Google Shape;113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3483688" y="403875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20" name="Google Shape;120;p4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1" name="Google Shape;121;p4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22" name="Google Shape;12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" name="Google Shape;12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Google Shape;124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5" name="Google Shape;12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14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41" name="Google Shape;14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" name="Google Shape;14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100" i="1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6" name="Google Shape;156;p4"/>
          <p:cNvSpPr>
            <a:spLocks noGrp="1"/>
          </p:cNvSpPr>
          <p:nvPr>
            <p:ph type="pic" idx="2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7" name="Google Shape;157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1" name="Google Shape;161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7" name="Google Shape;16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EEEEEE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7" name="Google Shape;17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3" name="Google Shape;183;p5"/>
          <p:cNvSpPr>
            <a:spLocks noGrp="1"/>
          </p:cNvSpPr>
          <p:nvPr>
            <p:ph type="pic" idx="2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4" name="Google Shape;184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 NOT USE ">
  <p:cSld name="TITLE_2_1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" name="Google Shape;18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8" name="Google Shape;18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avLst/>
              <a:gdLst/>
              <a:ahLst/>
              <a:cxnLst/>
              <a:rect l="l" t="t" r="r" b="b"/>
              <a:pathLst>
                <a:path w="367556" h="19840" extrusionOk="0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9" name="Google Shape;18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avLst/>
              <a:gdLst/>
              <a:ahLst/>
              <a:cxnLst/>
              <a:rect l="l" t="t" r="r" b="b"/>
              <a:pathLst>
                <a:path w="366343" h="18959" extrusionOk="0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O NOT USE">
  <p:cSld name="CUSTOM_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" name="Google Shape;197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98" name="Google Shape;198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9" name="Google Shape;199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0" name="Google Shape;200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1" name="Google Shape;201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02" name="Google Shape;202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203" name="Google Shape;203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04" name="Google Shape;204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5" name="Google Shape;205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6" name="Google Shape;206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7" name="Google Shape;207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08" name="Google Shape;208;p9"/>
          <p:cNvCxnSpPr>
            <a:stCxn id="198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9" name="Google Shape;209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10" name="Google Shape;210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11" name="Google Shape;211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2" name="Google Shape;212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3" name="Google Shape;213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14" name="Google Shape;214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5" name="Google Shape;215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6" name="Google Shape;216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17" name="Google Shape;217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8" name="Google Shape;218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19" name="Google Shape;219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0" name="Google Shape;220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1" name="Google Shape;221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222" name="Google Shape;222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223" name="Google Shape;223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4" name="Google Shape;224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5" name="Google Shape;225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6" name="Google Shape;226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27" name="Google Shape;227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</a:endParaRPr>
          </a:p>
        </p:txBody>
      </p:sp>
      <p:grpSp>
        <p:nvGrpSpPr>
          <p:cNvPr id="228" name="Google Shape;228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29" name="Google Shape;229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0" name="Google Shape;230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1" name="Google Shape;231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2" name="Google Shape;232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233" name="Google Shape;233;p9"/>
          <p:cNvCxnSpPr>
            <a:stCxn id="223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4" name="Google Shape;234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35" name="Google Shape;235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36" name="Google Shape;236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7" name="Google Shape;237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38" name="Google Shape;238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39" name="Google Shape;239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41" name="Google Shape;241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42" name="Google Shape;242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3" name="Google Shape;243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44" name="Google Shape;244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5" name="Google Shape;245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6" name="Google Shape;246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7" name="Google Shape;247;p9"/>
          <p:cNvSpPr>
            <a:spLocks noGrp="1"/>
          </p:cNvSpPr>
          <p:nvPr>
            <p:ph type="pic" idx="2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8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94" name="Google Shape;194;p8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4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17"/>
          <p:cNvSpPr txBox="1"/>
          <p:nvPr/>
        </p:nvSpPr>
        <p:spPr>
          <a:xfrm>
            <a:off x="188700" y="1533300"/>
            <a:ext cx="36975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375">
                <a:latin typeface="Google Sans SemiBold"/>
                <a:ea typeface="Google Sans SemiBold"/>
                <a:cs typeface="Google Sans SemiBold"/>
                <a:sym typeface="Google Sans SemiBold"/>
              </a:rPr>
              <a:t>Project Overview</a:t>
            </a:r>
            <a:endParaRPr sz="1375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421" name="Google Shape;421;p17"/>
          <p:cNvSpPr txBox="1"/>
          <p:nvPr/>
        </p:nvSpPr>
        <p:spPr>
          <a:xfrm>
            <a:off x="-80590" y="1818300"/>
            <a:ext cx="7664289" cy="979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>
              <a:lnSpc>
                <a:spcPct val="115000"/>
              </a:lnSpc>
              <a:spcAft>
                <a:spcPts val="350"/>
              </a:spcAft>
            </a:pPr>
            <a:r>
              <a:rPr lang="en-ID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 New York City Taxi and Limousine Commission (TLC) contracted </a:t>
            </a:r>
            <a:r>
              <a:rPr lang="en-ID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Automatidata</a:t>
            </a:r>
            <a:r>
              <a:rPr lang="en-ID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to develop a regression model that helps estimate taxi fares before the ride. The </a:t>
            </a:r>
            <a:r>
              <a:rPr lang="en-ID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Automatidata</a:t>
            </a:r>
            <a:r>
              <a:rPr lang="en-ID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data team performed an exploratory data analysis.</a:t>
            </a:r>
            <a:endParaRPr lang="en-ID" dirty="0">
              <a:effectLst/>
              <a:highlight>
                <a:srgbClr val="FFFFFF"/>
              </a:highlight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grpSp>
        <p:nvGrpSpPr>
          <p:cNvPr id="424" name="Google Shape;424;p17"/>
          <p:cNvGrpSpPr/>
          <p:nvPr/>
        </p:nvGrpSpPr>
        <p:grpSpPr>
          <a:xfrm>
            <a:off x="188700" y="665125"/>
            <a:ext cx="6212100" cy="771300"/>
            <a:chOff x="188700" y="665125"/>
            <a:chExt cx="5190000" cy="771300"/>
          </a:xfrm>
        </p:grpSpPr>
        <p:sp>
          <p:nvSpPr>
            <p:cNvPr id="425" name="Google Shape;425;p17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rmAutofit/>
            </a:bodyPr>
            <a:lstStyle/>
            <a:p>
              <a:pPr marL="0" lvl="0" indent="0" algn="l" rtl="0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b="1" dirty="0">
                  <a:solidFill>
                    <a:srgbClr val="000000"/>
                  </a:solidFill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New York City TLC Project EDA Summary</a:t>
              </a:r>
              <a:endParaRPr lang="en-US" sz="1900" dirty="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26" name="Google Shape;426;p17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>
                <a:spcAft>
                  <a:spcPts val="1200"/>
                </a:spcAft>
              </a:pPr>
              <a:r>
                <a:rPr lang="en-ID" dirty="0">
                  <a:latin typeface="Roboto"/>
                  <a:ea typeface="Roboto"/>
                  <a:cs typeface="Roboto"/>
                  <a:sym typeface="Roboto"/>
                </a:rPr>
                <a:t>Executive Summary Report</a:t>
              </a:r>
              <a:endParaRPr lang="en-ID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1200"/>
                </a:spcAft>
                <a:buNone/>
              </a:pPr>
              <a:endParaRPr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9E856781-A269-CECA-F9FB-2785C29E71A7}"/>
              </a:ext>
            </a:extLst>
          </p:cNvPr>
          <p:cNvSpPr txBox="1"/>
          <p:nvPr/>
        </p:nvSpPr>
        <p:spPr>
          <a:xfrm>
            <a:off x="3446415" y="7852624"/>
            <a:ext cx="4137284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Determine if some unusual data could pose a future problem for future analysis in predicting trip fares</a:t>
            </a:r>
          </a:p>
          <a:p>
            <a:pPr marL="285750" lvl="3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Determine which variables have the biggest impact on trip fares</a:t>
            </a:r>
          </a:p>
          <a:p>
            <a:pPr marL="285750" lvl="3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Choose the most relevant variables for running regression, statistical analysis, and parameter tuning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44B2F0E-0536-0299-DEC8-2402B3D7BA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7096" y="4163679"/>
            <a:ext cx="4373421" cy="2418550"/>
          </a:xfrm>
          <a:prstGeom prst="rect">
            <a:avLst/>
          </a:prstGeom>
        </p:spPr>
      </p:pic>
      <p:sp>
        <p:nvSpPr>
          <p:cNvPr id="6" name="Google Shape;421;p17">
            <a:extLst>
              <a:ext uri="{FF2B5EF4-FFF2-40B4-BE49-F238E27FC236}">
                <a16:creationId xmlns:a16="http://schemas.microsoft.com/office/drawing/2014/main" id="{DB635C16-E2BD-4D9C-7B62-F4E4F205AC77}"/>
              </a:ext>
            </a:extLst>
          </p:cNvPr>
          <p:cNvSpPr txBox="1"/>
          <p:nvPr/>
        </p:nvSpPr>
        <p:spPr>
          <a:xfrm>
            <a:off x="244875" y="4198234"/>
            <a:ext cx="2876131" cy="49243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solidFill>
                  <a:schemeClr val="dk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Problem</a:t>
            </a:r>
            <a:r>
              <a:rPr lang="en-US" dirty="0">
                <a:solidFill>
                  <a:schemeClr val="dk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chemeClr val="dk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After initial EDA, it is clear that some data have problem that can affect our trip fares prediction accuracy. 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chemeClr val="dk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There are some data with trip distance of 0, but still have fare amounts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lang="en-US" dirty="0">
              <a:solidFill>
                <a:schemeClr val="dk2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solidFill>
                  <a:schemeClr val="dk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Proposed solution</a:t>
            </a:r>
            <a:r>
              <a:rPr lang="en-US" dirty="0">
                <a:solidFill>
                  <a:schemeClr val="dk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chemeClr val="dk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We recommend to remove outliers with trip distance of 0.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lang="en-US" dirty="0">
              <a:solidFill>
                <a:schemeClr val="dk2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solidFill>
                  <a:schemeClr val="dk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Important key factors</a:t>
            </a:r>
            <a:r>
              <a:rPr lang="en-US" dirty="0">
                <a:solidFill>
                  <a:schemeClr val="dk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chemeClr val="dk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Ensuring the data sample is accurately representing the data as a whole.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chemeClr val="dk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Plan to remove other outliers in the data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schemeClr val="dk2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schemeClr val="dk2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dirty="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168</Words>
  <Application>Microsoft Office PowerPoint</Application>
  <PresentationFormat>Custom</PresentationFormat>
  <Paragraphs>18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11" baseType="lpstr">
      <vt:lpstr>Google Sans SemiBold</vt:lpstr>
      <vt:lpstr>Arial</vt:lpstr>
      <vt:lpstr>Work Sans</vt:lpstr>
      <vt:lpstr>Google Sans</vt:lpstr>
      <vt:lpstr>PT Sans Narrow</vt:lpstr>
      <vt:lpstr>Calibri</vt:lpstr>
      <vt:lpstr>Roboto</vt:lpstr>
      <vt:lpstr>Lato</vt:lpstr>
      <vt:lpstr>Simple Light</vt:lpstr>
      <vt:lpstr>Simple Light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Kilin Widjaja</cp:lastModifiedBy>
  <cp:revision>5</cp:revision>
  <dcterms:modified xsi:type="dcterms:W3CDTF">2024-09-15T14:31:37Z</dcterms:modified>
</cp:coreProperties>
</file>